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Default Extension="rels" ContentType="application/vnd.openxmlformats-package.relationship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customXml/itemProps2.xml" ContentType="application/vnd.openxmlformats-officedocument.customXmlProperti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Default Extension="jpeg" ContentType="image/jpeg"/>
  <Default Extension="emf" ContentType="image/x-emf"/>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4" r:id="rId1"/>
  </p:sldMasterIdLst>
  <p:sldIdLst>
    <p:sldId id="286" r:id="rId2"/>
    <p:sldId id="256" r:id="rId3"/>
    <p:sldId id="257" r:id="rId4"/>
    <p:sldId id="258" r:id="rId5"/>
    <p:sldId id="259" r:id="rId6"/>
    <p:sldId id="283" r:id="rId7"/>
    <p:sldId id="260" r:id="rId8"/>
    <p:sldId id="262" r:id="rId9"/>
    <p:sldId id="263" r:id="rId10"/>
    <p:sldId id="264" r:id="rId11"/>
    <p:sldId id="265" r:id="rId12"/>
    <p:sldId id="268" r:id="rId13"/>
    <p:sldId id="269" r:id="rId14"/>
    <p:sldId id="270" r:id="rId15"/>
    <p:sldId id="271" r:id="rId16"/>
    <p:sldId id="272" r:id="rId17"/>
    <p:sldId id="273" r:id="rId18"/>
    <p:sldId id="274" r:id="rId19"/>
    <p:sldId id="275" r:id="rId20"/>
    <p:sldId id="276" r:id="rId21"/>
    <p:sldId id="277" r:id="rId22"/>
    <p:sldId id="287" r:id="rId23"/>
    <p:sldId id="284" r:id="rId24"/>
    <p:sldId id="285" r:id="rId25"/>
    <p:sldId id="278" r:id="rId26"/>
    <p:sldId id="279" r:id="rId27"/>
    <p:sldId id="280" r:id="rId28"/>
    <p:sldId id="281"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13"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DEC21F9-61C2-4569-B608-50FD2E9FA065}" type="datetimeFigureOut">
              <a:rPr lang="en-US" smtClean="0"/>
              <a:pPr/>
              <a:t>3/12/2012</a:t>
            </a:fld>
            <a:endParaRPr lang="en-CA"/>
          </a:p>
        </p:txBody>
      </p:sp>
      <p:sp>
        <p:nvSpPr>
          <p:cNvPr id="17" name="Footer Placeholder 16"/>
          <p:cNvSpPr>
            <a:spLocks noGrp="1"/>
          </p:cNvSpPr>
          <p:nvPr>
            <p:ph type="ftr" sz="quarter" idx="11"/>
          </p:nvPr>
        </p:nvSpPr>
        <p:spPr/>
        <p:txBody>
          <a:bodyPr/>
          <a:lstStyle/>
          <a:p>
            <a:endParaRPr lang="en-CA"/>
          </a:p>
        </p:txBody>
      </p:sp>
      <p:sp>
        <p:nvSpPr>
          <p:cNvPr id="29" name="Slide Number Placeholder 28"/>
          <p:cNvSpPr>
            <a:spLocks noGrp="1"/>
          </p:cNvSpPr>
          <p:nvPr>
            <p:ph type="sldNum" sz="quarter" idx="12"/>
          </p:nvPr>
        </p:nvSpPr>
        <p:spPr/>
        <p:txBody>
          <a:bodyPr/>
          <a:lstStyle/>
          <a:p>
            <a:fld id="{D644B9F9-730C-4497-93ED-7E9E87483D63}" type="slidenum">
              <a:rPr lang="en-CA" smtClean="0"/>
              <a:pPr/>
              <a:t>‹#›</a:t>
            </a:fld>
            <a:endParaRPr lang="en-CA"/>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EC21F9-61C2-4569-B608-50FD2E9FA065}" type="datetimeFigureOut">
              <a:rPr lang="en-US" smtClean="0"/>
              <a:pPr/>
              <a:t>3/12/2012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644B9F9-730C-4497-93ED-7E9E87483D63}"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EC21F9-61C2-4569-B608-50FD2E9FA065}" type="datetimeFigureOut">
              <a:rPr lang="en-US" smtClean="0"/>
              <a:pPr/>
              <a:t>3/12/2012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644B9F9-730C-4497-93ED-7E9E87483D63}"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EC21F9-61C2-4569-B608-50FD2E9FA065}" type="datetimeFigureOut">
              <a:rPr lang="en-US" smtClean="0"/>
              <a:pPr/>
              <a:t>3/12/2012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644B9F9-730C-4497-93ED-7E9E87483D63}"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DEC21F9-61C2-4569-B608-50FD2E9FA065}" type="datetimeFigureOut">
              <a:rPr lang="en-US" smtClean="0"/>
              <a:pPr/>
              <a:t>3/12/2012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a:xfrm>
            <a:off x="7924800" y="6416675"/>
            <a:ext cx="762000" cy="365125"/>
          </a:xfrm>
        </p:spPr>
        <p:txBody>
          <a:bodyPr/>
          <a:lstStyle/>
          <a:p>
            <a:fld id="{D644B9F9-730C-4497-93ED-7E9E87483D63}"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DEC21F9-61C2-4569-B608-50FD2E9FA065}" type="datetimeFigureOut">
              <a:rPr lang="en-US" smtClean="0"/>
              <a:pPr/>
              <a:t>3/12/2012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644B9F9-730C-4497-93ED-7E9E87483D63}"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DEC21F9-61C2-4569-B608-50FD2E9FA065}" type="datetimeFigureOut">
              <a:rPr lang="en-US" smtClean="0"/>
              <a:pPr/>
              <a:t>3/12/2012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D644B9F9-730C-4497-93ED-7E9E87483D63}"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DEC21F9-61C2-4569-B608-50FD2E9FA065}" type="datetimeFigureOut">
              <a:rPr lang="en-US" smtClean="0"/>
              <a:pPr/>
              <a:t>3/12/2012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D644B9F9-730C-4497-93ED-7E9E87483D63}"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EC21F9-61C2-4569-B608-50FD2E9FA065}" type="datetimeFigureOut">
              <a:rPr lang="en-US" smtClean="0"/>
              <a:pPr/>
              <a:t>3/12/2012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D644B9F9-730C-4497-93ED-7E9E87483D63}"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DEC21F9-61C2-4569-B608-50FD2E9FA065}" type="datetimeFigureOut">
              <a:rPr lang="en-US" smtClean="0"/>
              <a:pPr/>
              <a:t>3/12/2012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644B9F9-730C-4497-93ED-7E9E87483D63}"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DEC21F9-61C2-4569-B608-50FD2E9FA065}" type="datetimeFigureOut">
              <a:rPr lang="en-US" smtClean="0"/>
              <a:pPr/>
              <a:t>3/12/2012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644B9F9-730C-4497-93ED-7E9E87483D63}"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DEC21F9-61C2-4569-B608-50FD2E9FA065}" type="datetimeFigureOut">
              <a:rPr lang="en-US" smtClean="0"/>
              <a:pPr/>
              <a:t>3/12/2012</a:t>
            </a:fld>
            <a:endParaRPr lang="en-CA"/>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CA"/>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644B9F9-730C-4497-93ED-7E9E87483D63}" type="slidenum">
              <a:rPr lang="en-CA" smtClean="0"/>
              <a:pPr/>
              <a:t>‹#›</a:t>
            </a:fld>
            <a:endParaRPr lang="en-CA"/>
          </a:p>
        </p:txBody>
      </p:sp>
    </p:spTree>
  </p:cSld>
  <p:clrMap bg1="dk1" tx1="lt1" bg2="dk2" tx2="lt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7.xml"/><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85721" y="274638"/>
            <a:ext cx="8858280" cy="5440378"/>
          </a:xfrm>
        </p:spPr>
        <p:txBody>
          <a:bodyPr>
            <a:normAutofit/>
          </a:bodyPr>
          <a:lstStyle/>
          <a:p>
            <a:r>
              <a:rPr lang="en-CA" dirty="0" smtClean="0"/>
              <a:t>Teaching Socialization </a:t>
            </a:r>
            <a:br>
              <a:rPr lang="en-CA" dirty="0" smtClean="0"/>
            </a:br>
            <a:r>
              <a:rPr lang="en-CA" dirty="0" smtClean="0"/>
              <a:t>and </a:t>
            </a:r>
            <a:br>
              <a:rPr lang="en-CA" dirty="0" smtClean="0"/>
            </a:br>
            <a:r>
              <a:rPr lang="en-CA" dirty="0" smtClean="0"/>
              <a:t>			Sexuality 				   </a:t>
            </a:r>
            <a:br>
              <a:rPr lang="en-CA" dirty="0" smtClean="0"/>
            </a:br>
            <a:r>
              <a:rPr lang="en-CA" sz="2800" dirty="0" smtClean="0"/>
              <a:t>through </a:t>
            </a:r>
            <a:r>
              <a:rPr lang="en-CA" dirty="0" smtClean="0"/>
              <a:t> </a:t>
            </a:r>
            <a:br>
              <a:rPr lang="en-CA" dirty="0" smtClean="0"/>
            </a:br>
            <a:r>
              <a:rPr lang="en-CA" sz="5400" dirty="0" smtClean="0"/>
              <a:t>Circles</a:t>
            </a:r>
            <a:r>
              <a:rPr lang="en-CA" dirty="0" smtClean="0"/>
              <a:t> </a:t>
            </a:r>
            <a:br>
              <a:rPr lang="en-CA" dirty="0" smtClean="0"/>
            </a:br>
            <a:r>
              <a:rPr lang="en-CA" sz="2000" dirty="0" smtClean="0"/>
              <a:t>James Stanfield Company, Inc. Santa Barbara, CA</a:t>
            </a:r>
            <a:endParaRPr lang="en-C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1371600" y="1447800"/>
            <a:ext cx="7772400" cy="4572000"/>
          </a:xfrm>
        </p:spPr>
        <p:txBody>
          <a:bodyPr>
            <a:normAutofit/>
          </a:bodyPr>
          <a:lstStyle/>
          <a:p>
            <a:r>
              <a:rPr lang="en-CA" dirty="0" smtClean="0"/>
              <a:t>Humour</a:t>
            </a:r>
          </a:p>
          <a:p>
            <a:r>
              <a:rPr lang="en-CA" dirty="0" smtClean="0"/>
              <a:t>Praise successes</a:t>
            </a:r>
          </a:p>
          <a:p>
            <a:r>
              <a:rPr lang="en-CA" dirty="0" smtClean="0"/>
              <a:t>Repetition, Repetition, Repetition</a:t>
            </a:r>
          </a:p>
          <a:p>
            <a:r>
              <a:rPr lang="en-CA" dirty="0" smtClean="0"/>
              <a:t>Black &amp; White no grey areas</a:t>
            </a:r>
          </a:p>
          <a:p>
            <a:r>
              <a:rPr lang="en-CA" dirty="0" smtClean="0"/>
              <a:t>Learning a new skill – 6 weeks</a:t>
            </a:r>
          </a:p>
          <a:p>
            <a:r>
              <a:rPr lang="en-CA" dirty="0" smtClean="0"/>
              <a:t>Replacing one behaviour with another - &gt;6 weeks</a:t>
            </a:r>
          </a:p>
          <a:p>
            <a:r>
              <a:rPr lang="en-CA" dirty="0" smtClean="0"/>
              <a:t>Group work (if possible)</a:t>
            </a:r>
            <a:endParaRPr lang="en-C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1371600" y="1447800"/>
            <a:ext cx="7772400" cy="4572000"/>
          </a:xfrm>
        </p:spPr>
        <p:txBody>
          <a:bodyPr/>
          <a:lstStyle/>
          <a:p>
            <a:r>
              <a:rPr lang="en-CA" dirty="0" smtClean="0"/>
              <a:t>Teach a more conservative model</a:t>
            </a:r>
          </a:p>
          <a:p>
            <a:r>
              <a:rPr lang="en-CA" dirty="0" smtClean="0"/>
              <a:t>Role play situations</a:t>
            </a:r>
          </a:p>
          <a:p>
            <a:r>
              <a:rPr lang="en-CA" dirty="0" smtClean="0"/>
              <a:t>Be a role model</a:t>
            </a:r>
          </a:p>
          <a:p>
            <a:r>
              <a:rPr lang="en-CA" dirty="0" smtClean="0"/>
              <a:t>Peers have role to play in accepting or not accepting inappropriate behaviour</a:t>
            </a:r>
          </a:p>
          <a:p>
            <a:r>
              <a:rPr lang="en-CA" dirty="0" smtClean="0"/>
              <a:t>Facial expression/body language</a:t>
            </a:r>
          </a:p>
          <a:p>
            <a:r>
              <a:rPr lang="en-CA" dirty="0" smtClean="0"/>
              <a:t>Consistency – very important</a:t>
            </a:r>
          </a:p>
          <a:p>
            <a:endParaRPr lang="en-C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1371600" y="1447800"/>
            <a:ext cx="7772400" cy="4572000"/>
          </a:xfrm>
        </p:spPr>
        <p:txBody>
          <a:bodyPr>
            <a:normAutofit/>
          </a:bodyPr>
          <a:lstStyle/>
          <a:p>
            <a:r>
              <a:rPr lang="en-CA" dirty="0" smtClean="0"/>
              <a:t>The CIRCLE Concept is a concrete organizational paradigm that helps students generalize their social learning and awareness across many settings.</a:t>
            </a:r>
          </a:p>
          <a:p>
            <a:r>
              <a:rPr lang="en-CA" dirty="0" smtClean="0"/>
              <a:t>CIRCLES defines and clarifies appropriate social boundaries and helps students recognize and practice them.</a:t>
            </a:r>
          </a:p>
          <a:p>
            <a:r>
              <a:rPr lang="en-CA" dirty="0" smtClean="0"/>
              <a:t>The CIRCLES program focuses on quality of life and personal safety.</a:t>
            </a:r>
          </a:p>
          <a:p>
            <a:endParaRPr lang="en-C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1371600" y="1447800"/>
            <a:ext cx="7772400" cy="4572000"/>
          </a:xfrm>
        </p:spPr>
        <p:txBody>
          <a:bodyPr>
            <a:normAutofit lnSpcReduction="10000"/>
          </a:bodyPr>
          <a:lstStyle/>
          <a:p>
            <a:r>
              <a:rPr lang="en-CA" dirty="0" smtClean="0"/>
              <a:t>The CIRCLES program addresses the social boundaries of:</a:t>
            </a:r>
          </a:p>
          <a:p>
            <a:pPr lvl="1"/>
            <a:r>
              <a:rPr lang="en-CA" dirty="0" smtClean="0"/>
              <a:t>Touch		</a:t>
            </a:r>
          </a:p>
          <a:p>
            <a:pPr lvl="1"/>
            <a:endParaRPr lang="en-CA" dirty="0" smtClean="0"/>
          </a:p>
          <a:p>
            <a:pPr lvl="1"/>
            <a:endParaRPr lang="en-CA" dirty="0" smtClean="0"/>
          </a:p>
          <a:p>
            <a:pPr lvl="1">
              <a:buNone/>
            </a:pPr>
            <a:endParaRPr lang="en-CA" dirty="0" smtClean="0"/>
          </a:p>
          <a:p>
            <a:pPr lvl="1"/>
            <a:r>
              <a:rPr lang="en-CA" dirty="0" smtClean="0"/>
              <a:t>Talk</a:t>
            </a:r>
          </a:p>
          <a:p>
            <a:pPr lvl="1"/>
            <a:endParaRPr lang="en-CA" dirty="0" smtClean="0"/>
          </a:p>
          <a:p>
            <a:pPr lvl="1">
              <a:buNone/>
            </a:pPr>
            <a:endParaRPr lang="en-CA" dirty="0" smtClean="0"/>
          </a:p>
          <a:p>
            <a:pPr lvl="1"/>
            <a:endParaRPr lang="en-CA" dirty="0" smtClean="0"/>
          </a:p>
          <a:p>
            <a:pPr lvl="1"/>
            <a:r>
              <a:rPr lang="en-CA" dirty="0" smtClean="0"/>
              <a:t>Trust		</a:t>
            </a:r>
          </a:p>
          <a:p>
            <a:endParaRPr lang="en-CA" dirty="0"/>
          </a:p>
        </p:txBody>
      </p:sp>
      <p:pic>
        <p:nvPicPr>
          <p:cNvPr id="4" name="Picture 3"/>
          <p:cNvPicPr/>
          <p:nvPr/>
        </p:nvPicPr>
        <p:blipFill>
          <a:blip r:embed="rId2"/>
          <a:srcRect/>
          <a:stretch>
            <a:fillRect/>
          </a:stretch>
        </p:blipFill>
        <p:spPr bwMode="auto">
          <a:xfrm>
            <a:off x="4071934" y="2357430"/>
            <a:ext cx="928694" cy="1143009"/>
          </a:xfrm>
          <a:prstGeom prst="rect">
            <a:avLst/>
          </a:prstGeom>
          <a:noFill/>
          <a:ln w="9525">
            <a:noFill/>
            <a:miter lim="800000"/>
            <a:headEnd/>
            <a:tailEnd/>
          </a:ln>
        </p:spPr>
      </p:pic>
      <p:pic>
        <p:nvPicPr>
          <p:cNvPr id="5" name="Picture 4"/>
          <p:cNvPicPr/>
          <p:nvPr/>
        </p:nvPicPr>
        <p:blipFill>
          <a:blip r:embed="rId3"/>
          <a:srcRect/>
          <a:stretch>
            <a:fillRect/>
          </a:stretch>
        </p:blipFill>
        <p:spPr bwMode="auto">
          <a:xfrm>
            <a:off x="4071934" y="3714752"/>
            <a:ext cx="928694" cy="1143008"/>
          </a:xfrm>
          <a:prstGeom prst="rect">
            <a:avLst/>
          </a:prstGeom>
          <a:noFill/>
          <a:ln w="9525">
            <a:noFill/>
            <a:miter lim="800000"/>
            <a:headEnd/>
            <a:tailEnd/>
          </a:ln>
        </p:spPr>
      </p:pic>
      <p:pic>
        <p:nvPicPr>
          <p:cNvPr id="6" name="Picture 5"/>
          <p:cNvPicPr/>
          <p:nvPr/>
        </p:nvPicPr>
        <p:blipFill>
          <a:blip r:embed="rId4"/>
          <a:srcRect/>
          <a:stretch>
            <a:fillRect/>
          </a:stretch>
        </p:blipFill>
        <p:spPr bwMode="auto">
          <a:xfrm>
            <a:off x="4071934" y="5143512"/>
            <a:ext cx="928694" cy="10852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CA" dirty="0" smtClean="0">
                <a:ln>
                  <a:solidFill>
                    <a:schemeClr val="tx1">
                      <a:lumMod val="95000"/>
                      <a:lumOff val="5000"/>
                    </a:schemeClr>
                  </a:solidFill>
                </a:ln>
              </a:rPr>
              <a:t>Circles</a:t>
            </a:r>
            <a:endParaRPr lang="en-CA" dirty="0">
              <a:ln>
                <a:solidFill>
                  <a:schemeClr val="tx1">
                    <a:lumMod val="95000"/>
                    <a:lumOff val="5000"/>
                  </a:schemeClr>
                </a:solidFill>
              </a:ln>
            </a:endParaRPr>
          </a:p>
        </p:txBody>
      </p:sp>
      <p:sp>
        <p:nvSpPr>
          <p:cNvPr id="5" name="Content Placeholder 4"/>
          <p:cNvSpPr>
            <a:spLocks noGrp="1"/>
          </p:cNvSpPr>
          <p:nvPr>
            <p:ph idx="1"/>
          </p:nvPr>
        </p:nvSpPr>
        <p:spPr/>
        <p:txBody>
          <a:bodyPr/>
          <a:lstStyle/>
          <a:p>
            <a:pPr marL="457200" indent="-457200">
              <a:buNone/>
            </a:pPr>
            <a:r>
              <a:rPr lang="en-CA" dirty="0" smtClean="0">
                <a:solidFill>
                  <a:srgbClr val="7030A0"/>
                </a:solidFill>
              </a:rPr>
              <a:t>			Purple Private Circle</a:t>
            </a:r>
          </a:p>
          <a:p>
            <a:pPr marL="457200" indent="-457200">
              <a:buNone/>
            </a:pPr>
            <a:r>
              <a:rPr lang="en-CA" dirty="0" smtClean="0">
                <a:solidFill>
                  <a:srgbClr val="0070C0"/>
                </a:solidFill>
              </a:rPr>
              <a:t>			Blue Hug Circle</a:t>
            </a:r>
          </a:p>
          <a:p>
            <a:pPr marL="457200" indent="-457200">
              <a:buNone/>
            </a:pPr>
            <a:r>
              <a:rPr lang="en-CA" dirty="0" smtClean="0">
                <a:solidFill>
                  <a:srgbClr val="00B050"/>
                </a:solidFill>
              </a:rPr>
              <a:t>			Green Far Away Hug Circle</a:t>
            </a:r>
          </a:p>
          <a:p>
            <a:pPr marL="457200" indent="-457200">
              <a:buNone/>
            </a:pPr>
            <a:r>
              <a:rPr lang="en-CA" dirty="0" smtClean="0">
                <a:solidFill>
                  <a:srgbClr val="FFFF00"/>
                </a:solidFill>
              </a:rPr>
              <a:t>			Yellow Handshake Circle</a:t>
            </a:r>
          </a:p>
          <a:p>
            <a:pPr marL="457200" indent="-457200">
              <a:buNone/>
            </a:pPr>
            <a:r>
              <a:rPr lang="en-CA" dirty="0" smtClean="0">
                <a:solidFill>
                  <a:srgbClr val="FFC000"/>
                </a:solidFill>
              </a:rPr>
              <a:t>			Orange Wave Circle</a:t>
            </a:r>
          </a:p>
          <a:p>
            <a:pPr marL="457200" indent="-457200">
              <a:buNone/>
            </a:pPr>
            <a:r>
              <a:rPr lang="en-CA" dirty="0" smtClean="0">
                <a:solidFill>
                  <a:srgbClr val="FF0000"/>
                </a:solidFill>
              </a:rPr>
              <a:t>			Red Stranger Circle</a:t>
            </a:r>
          </a:p>
          <a:p>
            <a:pPr marL="457200" indent="-457200">
              <a:buFontTx/>
              <a:buNone/>
            </a:pPr>
            <a:r>
              <a:rPr lang="en-CA" dirty="0" smtClean="0"/>
              <a:t>	</a:t>
            </a:r>
          </a:p>
          <a:p>
            <a:endParaRPr lang="en-C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1371600" y="1447800"/>
            <a:ext cx="7772400" cy="4572000"/>
          </a:xfrm>
        </p:spPr>
        <p:txBody>
          <a:bodyPr/>
          <a:lstStyle/>
          <a:p>
            <a:pPr marL="457200" indent="-457200">
              <a:buFontTx/>
              <a:buNone/>
              <a:defRPr/>
            </a:pPr>
            <a:r>
              <a:rPr lang="en-CA" dirty="0"/>
              <a:t>Level 1(part 1 &amp; part 2) – depicts who belongs in each circle</a:t>
            </a:r>
          </a:p>
          <a:p>
            <a:pPr marL="457200" indent="-457200">
              <a:buFontTx/>
              <a:buNone/>
              <a:defRPr/>
            </a:pPr>
            <a:endParaRPr lang="en-CA" dirty="0"/>
          </a:p>
          <a:p>
            <a:pPr marL="457200" indent="-457200">
              <a:buFontTx/>
              <a:buNone/>
              <a:defRPr/>
            </a:pPr>
            <a:r>
              <a:rPr lang="en-CA" dirty="0" smtClean="0"/>
              <a:t>Level </a:t>
            </a:r>
            <a:r>
              <a:rPr lang="en-CA" dirty="0"/>
              <a:t>2 (part 1 &amp; part 2) – applies it to real life situations</a:t>
            </a:r>
          </a:p>
          <a:p>
            <a:endParaRPr lang="en-C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7030A0"/>
                </a:solidFill>
              </a:rPr>
              <a:t>PURPLE PRIVATE CIRCLE</a:t>
            </a:r>
            <a:endParaRPr lang="en-CA" dirty="0">
              <a:solidFill>
                <a:srgbClr val="7030A0"/>
              </a:solidFill>
            </a:endParaRPr>
          </a:p>
        </p:txBody>
      </p:sp>
      <p:sp>
        <p:nvSpPr>
          <p:cNvPr id="3" name="Content Placeholder 2"/>
          <p:cNvSpPr>
            <a:spLocks noGrp="1"/>
          </p:cNvSpPr>
          <p:nvPr>
            <p:ph idx="1"/>
          </p:nvPr>
        </p:nvSpPr>
        <p:spPr/>
        <p:txBody>
          <a:bodyPr/>
          <a:lstStyle/>
          <a:p>
            <a:pPr>
              <a:buNone/>
            </a:pPr>
            <a:endParaRPr lang="en-US" dirty="0" smtClean="0"/>
          </a:p>
          <a:p>
            <a:pPr>
              <a:buNone/>
            </a:pPr>
            <a:r>
              <a:rPr lang="en-US" dirty="0" smtClean="0">
                <a:solidFill>
                  <a:srgbClr val="7030A0"/>
                </a:solidFill>
              </a:rPr>
              <a:t>This circle contains only the self and is the circle on which all other relationships are based (position of power)</a:t>
            </a:r>
          </a:p>
          <a:p>
            <a:endParaRPr lang="en-C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0070C0"/>
                </a:solidFill>
              </a:rPr>
              <a:t>BLUE HUG CIRCLE</a:t>
            </a:r>
            <a:endParaRPr lang="en-CA" dirty="0">
              <a:solidFill>
                <a:srgbClr val="0070C0"/>
              </a:solidFill>
            </a:endParaRPr>
          </a:p>
        </p:txBody>
      </p:sp>
      <p:sp>
        <p:nvSpPr>
          <p:cNvPr id="3" name="Content Placeholder 2"/>
          <p:cNvSpPr>
            <a:spLocks noGrp="1"/>
          </p:cNvSpPr>
          <p:nvPr>
            <p:ph idx="1"/>
          </p:nvPr>
        </p:nvSpPr>
        <p:spPr/>
        <p:txBody>
          <a:bodyPr/>
          <a:lstStyle/>
          <a:p>
            <a:pPr>
              <a:buNone/>
            </a:pPr>
            <a:endParaRPr lang="en-US" dirty="0" smtClean="0"/>
          </a:p>
          <a:p>
            <a:pPr>
              <a:buNone/>
            </a:pPr>
            <a:r>
              <a:rPr lang="en-US" dirty="0" smtClean="0"/>
              <a:t>	</a:t>
            </a:r>
            <a:r>
              <a:rPr lang="en-US" dirty="0" smtClean="0">
                <a:solidFill>
                  <a:srgbClr val="0070C0"/>
                </a:solidFill>
              </a:rPr>
              <a:t>This circle is reserved for family, boyfriends, and girlfriends.  This is the only group where a special type of hugging and kissing is allowed</a:t>
            </a:r>
            <a:endParaRPr lang="en-CA" dirty="0">
              <a:solidFill>
                <a:srgbClr val="0070C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solidFill>
                  <a:srgbClr val="00B050"/>
                </a:solidFill>
              </a:rPr>
              <a:t>GREEN FAR AWAY HUG CIRCLE</a:t>
            </a:r>
            <a:endParaRPr lang="en-CA" dirty="0">
              <a:solidFill>
                <a:srgbClr val="00B050"/>
              </a:solidFill>
            </a:endParaRPr>
          </a:p>
        </p:txBody>
      </p:sp>
      <p:sp>
        <p:nvSpPr>
          <p:cNvPr id="3" name="Content Placeholder 2"/>
          <p:cNvSpPr>
            <a:spLocks noGrp="1"/>
          </p:cNvSpPr>
          <p:nvPr>
            <p:ph idx="1"/>
          </p:nvPr>
        </p:nvSpPr>
        <p:spPr/>
        <p:txBody>
          <a:bodyPr/>
          <a:lstStyle/>
          <a:p>
            <a:pPr>
              <a:buNone/>
            </a:pPr>
            <a:r>
              <a:rPr lang="en-US" dirty="0" smtClean="0"/>
              <a:t>	</a:t>
            </a:r>
          </a:p>
          <a:p>
            <a:pPr>
              <a:buNone/>
            </a:pPr>
            <a:r>
              <a:rPr lang="en-US" dirty="0" smtClean="0"/>
              <a:t>	</a:t>
            </a:r>
            <a:r>
              <a:rPr lang="en-US" dirty="0" smtClean="0">
                <a:solidFill>
                  <a:srgbClr val="00B050"/>
                </a:solidFill>
              </a:rPr>
              <a:t>This circle is limited to best friends. It’s appropriate to give people in this circle a hug, but it’s not appropriate to become excessive when showing affection</a:t>
            </a:r>
            <a:endParaRPr lang="en-CA" dirty="0">
              <a:solidFill>
                <a:srgbClr val="00B05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00"/>
                </a:solidFill>
              </a:rPr>
              <a:t>YELLOW HANDSHAKE CIRCLE</a:t>
            </a:r>
            <a:endParaRPr lang="en-CA" dirty="0">
              <a:solidFill>
                <a:srgbClr val="FFFF00"/>
              </a:solidFill>
            </a:endParaRPr>
          </a:p>
        </p:txBody>
      </p:sp>
      <p:sp>
        <p:nvSpPr>
          <p:cNvPr id="3" name="Content Placeholder 2"/>
          <p:cNvSpPr>
            <a:spLocks noGrp="1"/>
          </p:cNvSpPr>
          <p:nvPr>
            <p:ph idx="1"/>
          </p:nvPr>
        </p:nvSpPr>
        <p:spPr/>
        <p:txBody>
          <a:bodyPr/>
          <a:lstStyle/>
          <a:p>
            <a:pPr>
              <a:buNone/>
            </a:pPr>
            <a:r>
              <a:rPr lang="en-US" dirty="0" smtClean="0"/>
              <a:t>	</a:t>
            </a:r>
          </a:p>
          <a:p>
            <a:pPr>
              <a:buNone/>
            </a:pPr>
            <a:r>
              <a:rPr lang="en-US" dirty="0" smtClean="0"/>
              <a:t>	</a:t>
            </a:r>
            <a:r>
              <a:rPr lang="en-US" dirty="0" smtClean="0">
                <a:solidFill>
                  <a:srgbClr val="FFFF00"/>
                </a:solidFill>
              </a:rPr>
              <a:t>This circle permits touching but limits it to shaking hands with acquaintances upon meeting them</a:t>
            </a:r>
            <a:endParaRPr lang="en-CA" dirty="0">
              <a:solidFill>
                <a:srgbClr val="FFFF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4294967295"/>
          </p:nvPr>
        </p:nvSpPr>
        <p:spPr>
          <a:xfrm>
            <a:off x="642910" y="1428736"/>
            <a:ext cx="7772400" cy="4572000"/>
          </a:xfrm>
        </p:spPr>
        <p:txBody>
          <a:bodyPr/>
          <a:lstStyle/>
          <a:p>
            <a:pPr>
              <a:buNone/>
            </a:pPr>
            <a:r>
              <a:rPr lang="en-CA" dirty="0" smtClean="0"/>
              <a:t>	All people including those with disabilities are sexual beings.  Historically, society has not viewed these people as being sexual and today’s society treats them differently.  They are often denied sexual health information education about how to function in society and how to be valued as a sexual being  </a:t>
            </a:r>
          </a:p>
          <a:p>
            <a:pPr>
              <a:buNone/>
            </a:pPr>
            <a:r>
              <a:rPr lang="en-CA" dirty="0" smtClean="0"/>
              <a:t>	(Shade Consulting 2008)</a:t>
            </a:r>
            <a:endParaRPr lang="en-C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C000"/>
                </a:solidFill>
              </a:rPr>
              <a:t>ORANGE WAVE CIRCLE</a:t>
            </a:r>
            <a:endParaRPr lang="en-CA" dirty="0">
              <a:solidFill>
                <a:srgbClr val="FFC000"/>
              </a:solidFill>
            </a:endParaRPr>
          </a:p>
        </p:txBody>
      </p:sp>
      <p:sp>
        <p:nvSpPr>
          <p:cNvPr id="3" name="Content Placeholder 2"/>
          <p:cNvSpPr>
            <a:spLocks noGrp="1"/>
          </p:cNvSpPr>
          <p:nvPr>
            <p:ph idx="1"/>
          </p:nvPr>
        </p:nvSpPr>
        <p:spPr/>
        <p:txBody>
          <a:bodyPr/>
          <a:lstStyle/>
          <a:p>
            <a:pPr>
              <a:buNone/>
            </a:pPr>
            <a:r>
              <a:rPr lang="en-US" dirty="0" smtClean="0"/>
              <a:t>	</a:t>
            </a:r>
          </a:p>
          <a:p>
            <a:pPr>
              <a:buNone/>
            </a:pPr>
            <a:r>
              <a:rPr lang="en-US" dirty="0" smtClean="0"/>
              <a:t>	</a:t>
            </a:r>
            <a:r>
              <a:rPr lang="en-US" dirty="0" smtClean="0">
                <a:solidFill>
                  <a:srgbClr val="FFC000"/>
                </a:solidFill>
              </a:rPr>
              <a:t>This circle includes children and friends.  The proper greeting for this group is a friendly wave.</a:t>
            </a:r>
            <a:endParaRPr lang="en-CA" dirty="0">
              <a:solidFill>
                <a:srgbClr val="FFC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0000"/>
                </a:solidFill>
              </a:rPr>
              <a:t>RED STRANGER SPACE</a:t>
            </a:r>
            <a:endParaRPr lang="en-CA" dirty="0">
              <a:solidFill>
                <a:srgbClr val="FF0000"/>
              </a:solidFill>
            </a:endParaRPr>
          </a:p>
        </p:txBody>
      </p:sp>
      <p:sp>
        <p:nvSpPr>
          <p:cNvPr id="3" name="Content Placeholder 2"/>
          <p:cNvSpPr>
            <a:spLocks noGrp="1"/>
          </p:cNvSpPr>
          <p:nvPr>
            <p:ph idx="1"/>
          </p:nvPr>
        </p:nvSpPr>
        <p:spPr/>
        <p:txBody>
          <a:bodyPr>
            <a:normAutofit/>
          </a:bodyPr>
          <a:lstStyle/>
          <a:p>
            <a:pPr>
              <a:buNone/>
            </a:pPr>
            <a:r>
              <a:rPr lang="en-CA" dirty="0" smtClean="0">
                <a:solidFill>
                  <a:srgbClr val="FF0000"/>
                </a:solidFill>
              </a:rPr>
              <a:t>This circle includes people who are unfamiliar.</a:t>
            </a:r>
          </a:p>
          <a:p>
            <a:pPr>
              <a:buNone/>
            </a:pPr>
            <a:r>
              <a:rPr lang="en-CA" dirty="0" smtClean="0">
                <a:solidFill>
                  <a:srgbClr val="FF0000"/>
                </a:solidFill>
              </a:rPr>
              <a:t>Strangers are not to be touched and they should not touch you. </a:t>
            </a:r>
          </a:p>
          <a:p>
            <a:endParaRPr lang="en-CA" dirty="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Teaching Options</a:t>
            </a:r>
            <a:endParaRPr lang="en-CA" dirty="0"/>
          </a:p>
        </p:txBody>
      </p:sp>
      <p:sp>
        <p:nvSpPr>
          <p:cNvPr id="3" name="Content Placeholder 2"/>
          <p:cNvSpPr>
            <a:spLocks noGrp="1"/>
          </p:cNvSpPr>
          <p:nvPr>
            <p:ph idx="1"/>
          </p:nvPr>
        </p:nvSpPr>
        <p:spPr/>
        <p:txBody>
          <a:bodyPr/>
          <a:lstStyle/>
          <a:p>
            <a:r>
              <a:rPr lang="en-CA" dirty="0" smtClean="0"/>
              <a:t>Whole group or individual</a:t>
            </a:r>
          </a:p>
          <a:p>
            <a:r>
              <a:rPr lang="en-CA" dirty="0" smtClean="0"/>
              <a:t>Start at the level appropriate for your student/group</a:t>
            </a:r>
          </a:p>
          <a:p>
            <a:r>
              <a:rPr lang="en-CA" dirty="0" smtClean="0"/>
              <a:t>Tailor program to meet the student need/boundary issue ( </a:t>
            </a:r>
            <a:r>
              <a:rPr lang="en-CA" dirty="0" err="1" smtClean="0"/>
              <a:t>i</a:t>
            </a:r>
            <a:r>
              <a:rPr lang="en-CA" dirty="0" smtClean="0"/>
              <a:t>. e. teach level 1 only or move on to level 2)</a:t>
            </a:r>
            <a:endParaRPr lang="en-C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Social Stories</a:t>
            </a:r>
            <a:endParaRPr lang="en-CA" dirty="0"/>
          </a:p>
        </p:txBody>
      </p:sp>
      <p:sp>
        <p:nvSpPr>
          <p:cNvPr id="3" name="Content Placeholder 2"/>
          <p:cNvSpPr>
            <a:spLocks noGrp="1"/>
          </p:cNvSpPr>
          <p:nvPr>
            <p:ph idx="1"/>
          </p:nvPr>
        </p:nvSpPr>
        <p:spPr/>
        <p:txBody>
          <a:bodyPr>
            <a:normAutofit/>
          </a:bodyPr>
          <a:lstStyle/>
          <a:p>
            <a:r>
              <a:rPr lang="en-CA" dirty="0" smtClean="0"/>
              <a:t>Learning new routines</a:t>
            </a:r>
          </a:p>
          <a:p>
            <a:r>
              <a:rPr lang="en-CA" dirty="0" smtClean="0"/>
              <a:t>Provide missing information</a:t>
            </a:r>
          </a:p>
          <a:p>
            <a:r>
              <a:rPr lang="en-CA" dirty="0" smtClean="0"/>
              <a:t>Coping &amp; adjusting to change</a:t>
            </a:r>
          </a:p>
          <a:p>
            <a:r>
              <a:rPr lang="en-CA" dirty="0" smtClean="0"/>
              <a:t>Advancing interpersonal understanding</a:t>
            </a:r>
          </a:p>
          <a:p>
            <a:r>
              <a:rPr lang="en-CA" dirty="0" smtClean="0"/>
              <a:t>Aiding the development of appropriate </a:t>
            </a:r>
            <a:r>
              <a:rPr lang="en-CA" dirty="0" err="1" smtClean="0"/>
              <a:t>behavious</a:t>
            </a:r>
            <a:endParaRPr lang="en-CA" dirty="0" smtClean="0"/>
          </a:p>
          <a:p>
            <a:r>
              <a:rPr lang="en-CA" dirty="0" smtClean="0"/>
              <a:t>Providing insight into what other people are thinking &amp; feeling</a:t>
            </a:r>
          </a:p>
          <a:p>
            <a:endParaRPr lang="en-C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Social Stories ...</a:t>
            </a:r>
            <a:endParaRPr lang="en-CA" dirty="0"/>
          </a:p>
        </p:txBody>
      </p:sp>
      <p:sp>
        <p:nvSpPr>
          <p:cNvPr id="3" name="Content Placeholder 2"/>
          <p:cNvSpPr>
            <a:spLocks noGrp="1"/>
          </p:cNvSpPr>
          <p:nvPr>
            <p:ph idx="1"/>
          </p:nvPr>
        </p:nvSpPr>
        <p:spPr/>
        <p:txBody>
          <a:bodyPr>
            <a:normAutofit lnSpcReduction="10000"/>
          </a:bodyPr>
          <a:lstStyle/>
          <a:p>
            <a:r>
              <a:rPr lang="en-CA" dirty="0" smtClean="0"/>
              <a:t>Short, straightforward descriptions – can add pictures or symbols</a:t>
            </a:r>
          </a:p>
          <a:p>
            <a:r>
              <a:rPr lang="en-CA" dirty="0" smtClean="0"/>
              <a:t>Provide details of what a person might expect from a situation</a:t>
            </a:r>
          </a:p>
          <a:p>
            <a:r>
              <a:rPr lang="en-CA" dirty="0" smtClean="0"/>
              <a:t>Gives the perspective of others</a:t>
            </a:r>
          </a:p>
          <a:p>
            <a:r>
              <a:rPr lang="en-CA" dirty="0" smtClean="0"/>
              <a:t>Describes what may be expected by the person</a:t>
            </a:r>
          </a:p>
          <a:p>
            <a:r>
              <a:rPr lang="en-CA" dirty="0" smtClean="0"/>
              <a:t>Written from the individual’s perspective</a:t>
            </a:r>
          </a:p>
          <a:p>
            <a:r>
              <a:rPr lang="en-CA" dirty="0" smtClean="0"/>
              <a:t>Written in first person &amp; present tense</a:t>
            </a:r>
          </a:p>
          <a:p>
            <a:r>
              <a:rPr lang="en-CA" dirty="0" smtClean="0"/>
              <a:t> Avoid absolute, inflexible phrases –Replace I will/I can with I will try/I will work on</a:t>
            </a:r>
          </a:p>
          <a:p>
            <a:endParaRPr lang="en-C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1371600" y="1447800"/>
            <a:ext cx="7772400" cy="4572000"/>
          </a:xfrm>
        </p:spPr>
        <p:txBody>
          <a:bodyPr/>
          <a:lstStyle/>
          <a:p>
            <a:r>
              <a:rPr lang="en-CA" dirty="0" smtClean="0"/>
              <a:t>Show video DVD</a:t>
            </a:r>
          </a:p>
          <a:p>
            <a:r>
              <a:rPr lang="en-CA" dirty="0" smtClean="0"/>
              <a:t>Discussion</a:t>
            </a:r>
          </a:p>
          <a:p>
            <a:r>
              <a:rPr lang="en-CA" dirty="0" smtClean="0"/>
              <a:t>Role Play</a:t>
            </a:r>
          </a:p>
          <a:p>
            <a:r>
              <a:rPr lang="en-CA" dirty="0" smtClean="0"/>
              <a:t>Application in real world situations</a:t>
            </a:r>
          </a:p>
          <a:p>
            <a:r>
              <a:rPr lang="en-CA" dirty="0" smtClean="0"/>
              <a:t>Situations where boundaries are appropriately crossed (in a cramped hallway, teacher entering space to help student)</a:t>
            </a:r>
          </a:p>
          <a:p>
            <a:endParaRPr lang="en-C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Keep in mind...</a:t>
            </a:r>
            <a:endParaRPr lang="en-CA" dirty="0"/>
          </a:p>
        </p:txBody>
      </p:sp>
      <p:sp>
        <p:nvSpPr>
          <p:cNvPr id="3" name="Content Placeholder 2"/>
          <p:cNvSpPr>
            <a:spLocks noGrp="1"/>
          </p:cNvSpPr>
          <p:nvPr>
            <p:ph idx="1"/>
          </p:nvPr>
        </p:nvSpPr>
        <p:spPr/>
        <p:txBody>
          <a:bodyPr/>
          <a:lstStyle/>
          <a:p>
            <a:r>
              <a:rPr lang="en-CA" dirty="0" smtClean="0"/>
              <a:t>Some students may come from different family units (i.e. Students’ blue circle may consist of group home worker rather than parent)</a:t>
            </a:r>
          </a:p>
          <a:p>
            <a:r>
              <a:rPr lang="en-CA" dirty="0" smtClean="0"/>
              <a:t>Disclosure issues may arise, be ready to address them appropriately </a:t>
            </a:r>
          </a:p>
          <a:p>
            <a:endParaRPr lang="en-C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1371600" y="1447800"/>
            <a:ext cx="7772400" cy="4572000"/>
          </a:xfrm>
        </p:spPr>
        <p:txBody>
          <a:bodyPr/>
          <a:lstStyle/>
          <a:p>
            <a:r>
              <a:rPr lang="en-CA" dirty="0" smtClean="0"/>
              <a:t>Parents need to be informed if you are using the Circles program in your classroom</a:t>
            </a:r>
          </a:p>
          <a:p>
            <a:r>
              <a:rPr lang="en-CA" dirty="0" smtClean="0"/>
              <a:t>Provide discussion points for parents to have with their child (agendas, letters, e-mails, etc)</a:t>
            </a:r>
          </a:p>
          <a:p>
            <a:endParaRPr lang="en-C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214282" y="1571612"/>
            <a:ext cx="8358246" cy="4448188"/>
          </a:xfrm>
        </p:spPr>
        <p:txBody>
          <a:bodyPr/>
          <a:lstStyle/>
          <a:p>
            <a:pPr algn="ctr">
              <a:buFontTx/>
              <a:buNone/>
            </a:pPr>
            <a:r>
              <a:rPr lang="en-US" b="1" dirty="0" smtClean="0"/>
              <a:t>Watch The DVD Overview</a:t>
            </a:r>
          </a:p>
          <a:p>
            <a:pPr algn="ctr">
              <a:buFontTx/>
              <a:buNone/>
            </a:pPr>
            <a:endParaRPr lang="en-US" b="1" dirty="0" smtClean="0"/>
          </a:p>
          <a:p>
            <a:pPr algn="ctr">
              <a:buFontTx/>
              <a:buNone/>
            </a:pPr>
            <a:r>
              <a:rPr lang="en-US" b="1" dirty="0" smtClean="0"/>
              <a:t>Questions</a:t>
            </a:r>
          </a:p>
          <a:p>
            <a:pPr>
              <a:buNone/>
            </a:pPr>
            <a:endParaRPr lang="en-C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What does human sexuality mean?</a:t>
            </a:r>
            <a:endParaRPr lang="en-CA" dirty="0"/>
          </a:p>
        </p:txBody>
      </p:sp>
      <p:sp>
        <p:nvSpPr>
          <p:cNvPr id="3" name="Content Placeholder 2"/>
          <p:cNvSpPr>
            <a:spLocks noGrp="1"/>
          </p:cNvSpPr>
          <p:nvPr>
            <p:ph idx="1"/>
          </p:nvPr>
        </p:nvSpPr>
        <p:spPr/>
        <p:txBody>
          <a:bodyPr/>
          <a:lstStyle/>
          <a:p>
            <a:endParaRPr lang="en-CA" dirty="0" smtClean="0"/>
          </a:p>
          <a:p>
            <a:pPr>
              <a:buNone/>
            </a:pPr>
            <a:r>
              <a:rPr lang="en-CA" dirty="0" smtClean="0"/>
              <a:t>	One of the primary </a:t>
            </a:r>
            <a:r>
              <a:rPr lang="en-CA" i="1" dirty="0" smtClean="0"/>
              <a:t>misconceptions </a:t>
            </a:r>
            <a:r>
              <a:rPr lang="en-CA" dirty="0" smtClean="0"/>
              <a:t>that society holds about human sexuality is that it means the drive to have sexual intercourse…Having a physical sexual relationship may be one facet of our sexuality, but it is not the only one or even the most compelling or important.</a:t>
            </a:r>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642910" y="1357298"/>
            <a:ext cx="8501090" cy="4662502"/>
          </a:xfrm>
        </p:spPr>
        <p:txBody>
          <a:bodyPr>
            <a:normAutofit/>
          </a:bodyPr>
          <a:lstStyle/>
          <a:p>
            <a:pPr>
              <a:buNone/>
            </a:pPr>
            <a:r>
              <a:rPr lang="en-CA" dirty="0" smtClean="0"/>
              <a:t>	Sexuality is, in fact, very much a </a:t>
            </a:r>
            <a:r>
              <a:rPr lang="en-CA" i="1" dirty="0" smtClean="0"/>
              <a:t>social </a:t>
            </a:r>
            <a:r>
              <a:rPr lang="en-CA" dirty="0" smtClean="0"/>
              <a:t>phenomenon…</a:t>
            </a:r>
          </a:p>
          <a:p>
            <a:pPr>
              <a:buNone/>
            </a:pPr>
            <a:r>
              <a:rPr lang="en-CA" dirty="0" smtClean="0"/>
              <a:t>	</a:t>
            </a:r>
          </a:p>
          <a:p>
            <a:pPr>
              <a:buNone/>
            </a:pPr>
            <a:r>
              <a:rPr lang="en-CA" dirty="0" smtClean="0"/>
              <a:t>	Thus our sexuality extends far beyond the physical sensations…it is also what we feel about ourselves, whether we like ourselves, our understanding of ourselves as men and women, and what we feel we have to share with others.</a:t>
            </a:r>
          </a:p>
          <a:p>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1371600" y="1447800"/>
            <a:ext cx="7772400" cy="4572000"/>
          </a:xfrm>
        </p:spPr>
        <p:txBody>
          <a:bodyPr/>
          <a:lstStyle/>
          <a:p>
            <a:r>
              <a:rPr lang="en-CA" dirty="0" smtClean="0"/>
              <a:t>Our sexuality does not develop in isolation from other aspects of our identity</a:t>
            </a:r>
          </a:p>
          <a:p>
            <a:endParaRPr lang="en-CA" dirty="0" smtClean="0"/>
          </a:p>
          <a:p>
            <a:r>
              <a:rPr lang="en-CA" b="1" i="1" dirty="0" smtClean="0"/>
              <a:t>What is appropriate sexual behaviour is appropriate social behaviour</a:t>
            </a:r>
          </a:p>
          <a:p>
            <a:endParaRPr lang="en-C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3108" y="642918"/>
            <a:ext cx="4714892" cy="5262979"/>
          </a:xfrm>
          <a:prstGeom prst="rect">
            <a:avLst/>
          </a:prstGeom>
        </p:spPr>
        <p:txBody>
          <a:bodyPr wrap="square">
            <a:spAutoFit/>
          </a:bodyPr>
          <a:lstStyle/>
          <a:p>
            <a:r>
              <a:rPr lang="en-CA" sz="2800" dirty="0" smtClean="0"/>
              <a:t>Although parents are for the most part the primary sexuality educators of their children, the school setting plays a major role in the socialization and sexuality education of children and youth.  Here is where the most extensive opportunities to socialize and mix with their peers occurs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bg1"/>
          </a:solidFill>
        </p:spPr>
        <p:txBody>
          <a:bodyPr anchor="ctr"/>
          <a:lstStyle/>
          <a:p>
            <a:r>
              <a:rPr lang="en-US" sz="6000" dirty="0" smtClean="0"/>
              <a:t>CIRCLES</a:t>
            </a:r>
            <a:r>
              <a:rPr lang="en-US" dirty="0" smtClean="0"/>
              <a:t> </a:t>
            </a:r>
            <a:endParaRPr lang="en-CA" dirty="0"/>
          </a:p>
        </p:txBody>
      </p:sp>
      <p:sp>
        <p:nvSpPr>
          <p:cNvPr id="3" name="Subtitle 2"/>
          <p:cNvSpPr>
            <a:spLocks noGrp="1"/>
          </p:cNvSpPr>
          <p:nvPr>
            <p:ph type="subTitle" idx="1"/>
          </p:nvPr>
        </p:nvSpPr>
        <p:spPr/>
        <p:txBody>
          <a:bodyPr/>
          <a:lstStyle/>
          <a:p>
            <a:r>
              <a:rPr lang="en-CA" dirty="0" smtClean="0"/>
              <a:t>Copyright 1983, 1993 James Stanfield Publishing Company</a:t>
            </a:r>
          </a:p>
          <a:p>
            <a:r>
              <a:rPr lang="en-CA" dirty="0" smtClean="0"/>
              <a:t>Santa Barbara, California</a:t>
            </a:r>
            <a:endParaRPr lang="en-C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1371600" y="1447800"/>
            <a:ext cx="7772400" cy="4572000"/>
          </a:xfrm>
        </p:spPr>
        <p:txBody>
          <a:bodyPr/>
          <a:lstStyle/>
          <a:p>
            <a:r>
              <a:rPr lang="en-CA" dirty="0" smtClean="0"/>
              <a:t>Fundamental goal is to create healthy, independent people who have a positive view of sexuality and have respect for themselves and others</a:t>
            </a:r>
          </a:p>
          <a:p>
            <a:endParaRPr lang="en-CA" dirty="0" smtClean="0"/>
          </a:p>
          <a:p>
            <a:r>
              <a:rPr lang="en-CA" dirty="0" smtClean="0"/>
              <a:t>Not just about basic facts of life, reproduction, and sexual Intercourse</a:t>
            </a:r>
            <a:endParaRPr lang="en-C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1371600" y="1447800"/>
            <a:ext cx="7772400" cy="4572000"/>
          </a:xfrm>
        </p:spPr>
        <p:txBody>
          <a:bodyPr/>
          <a:lstStyle/>
          <a:p>
            <a:r>
              <a:rPr lang="en-CA" dirty="0" smtClean="0"/>
              <a:t>Protects their safety</a:t>
            </a:r>
          </a:p>
          <a:p>
            <a:endParaRPr lang="en-CA" dirty="0" smtClean="0"/>
          </a:p>
          <a:p>
            <a:r>
              <a:rPr lang="en-CA" dirty="0" smtClean="0"/>
              <a:t>Teaches societal expectations and legal rules</a:t>
            </a:r>
          </a:p>
          <a:p>
            <a:endParaRPr lang="en-CA" b="1" i="1" dirty="0" smtClean="0"/>
          </a:p>
          <a:p>
            <a:r>
              <a:rPr lang="en-CA" b="1" i="1" dirty="0" smtClean="0"/>
              <a:t>Life-long process</a:t>
            </a:r>
          </a:p>
          <a:p>
            <a:endParaRPr lang="en-C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335D2BA4AC8A48BD4078BA36B1017B" ma:contentTypeVersion="0" ma:contentTypeDescription="Create a new document." ma:contentTypeScope="" ma:versionID="10dc42803998212130a329c08eda62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03112CF0-EC6E-4853-8408-84526AD090CB}"/>
</file>

<file path=customXml/itemProps2.xml><?xml version="1.0" encoding="utf-8"?>
<ds:datastoreItem xmlns:ds="http://schemas.openxmlformats.org/officeDocument/2006/customXml" ds:itemID="{C0DF8F44-DC23-45D4-837D-01EF07BBC2F3}"/>
</file>

<file path=customXml/itemProps3.xml><?xml version="1.0" encoding="utf-8"?>
<ds:datastoreItem xmlns:ds="http://schemas.openxmlformats.org/officeDocument/2006/customXml" ds:itemID="{FA2D670E-DA9E-4F0C-B7C0-5954844946C0}"/>
</file>

<file path=docProps/app.xml><?xml version="1.0" encoding="utf-8"?>
<Properties xmlns="http://schemas.openxmlformats.org/officeDocument/2006/extended-properties" xmlns:vt="http://schemas.openxmlformats.org/officeDocument/2006/docPropsVTypes">
  <Template>Apex</Template>
  <TotalTime>216</TotalTime>
  <Words>603</Words>
  <Application>Microsoft Office PowerPoint</Application>
  <PresentationFormat>On-screen Show (4:3)</PresentationFormat>
  <Paragraphs>111</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Apex</vt:lpstr>
      <vt:lpstr>Teaching Socialization  and     Sexuality         through   Circles  James Stanfield Company, Inc. Santa Barbara, CA</vt:lpstr>
      <vt:lpstr>PowerPoint Presentation</vt:lpstr>
      <vt:lpstr>What does human sexuality mean?</vt:lpstr>
      <vt:lpstr>PowerPoint Presentation</vt:lpstr>
      <vt:lpstr>PowerPoint Presentation</vt:lpstr>
      <vt:lpstr>PowerPoint Presentation</vt:lpstr>
      <vt:lpstr>CIRCLES </vt:lpstr>
      <vt:lpstr>PowerPoint Presentation</vt:lpstr>
      <vt:lpstr>PowerPoint Presentation</vt:lpstr>
      <vt:lpstr>PowerPoint Presentation</vt:lpstr>
      <vt:lpstr>PowerPoint Presentation</vt:lpstr>
      <vt:lpstr>PowerPoint Presentation</vt:lpstr>
      <vt:lpstr>PowerPoint Presentation</vt:lpstr>
      <vt:lpstr>Circles</vt:lpstr>
      <vt:lpstr>PowerPoint Presentation</vt:lpstr>
      <vt:lpstr>PURPLE PRIVATE CIRCLE</vt:lpstr>
      <vt:lpstr>BLUE HUG CIRCLE</vt:lpstr>
      <vt:lpstr>GREEN FAR AWAY HUG CIRCLE</vt:lpstr>
      <vt:lpstr>YELLOW HANDSHAKE CIRCLE</vt:lpstr>
      <vt:lpstr>ORANGE WAVE CIRCLE</vt:lpstr>
      <vt:lpstr>RED STRANGER SPACE</vt:lpstr>
      <vt:lpstr>Teaching Options</vt:lpstr>
      <vt:lpstr>Social Stories</vt:lpstr>
      <vt:lpstr>Social Stories ...</vt:lpstr>
      <vt:lpstr>PowerPoint Presentation</vt:lpstr>
      <vt:lpstr>Keep in mind...</vt:lpstr>
      <vt:lpstr>PowerPoint Presentation</vt:lpstr>
      <vt:lpstr>PowerPoint Presentation</vt:lpstr>
    </vt:vector>
  </TitlesOfParts>
  <Company>GPPSD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karen.chrenek</dc:creator>
  <cp:lastModifiedBy>Shields, Brian</cp:lastModifiedBy>
  <cp:revision>37</cp:revision>
  <dcterms:created xsi:type="dcterms:W3CDTF">2010-06-18T19:38:55Z</dcterms:created>
  <dcterms:modified xsi:type="dcterms:W3CDTF">2012-03-12T16:50:52Z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0x01010063335D2BA4AC8A48BD4078BA36B1017B</vt:lpwstr>
  </property>
</Properties>
</file>